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1"/>
  </p:notesMasterIdLst>
  <p:sldIdLst>
    <p:sldId id="256" r:id="rId2"/>
    <p:sldId id="258" r:id="rId3"/>
    <p:sldId id="263" r:id="rId4"/>
    <p:sldId id="259" r:id="rId5"/>
    <p:sldId id="261" r:id="rId6"/>
    <p:sldId id="260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7" y="1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F26CD-BDC0-4ABB-8AD6-6FF66C5B57F3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95A30-B899-4EB5-8913-B08FD7469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7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95A30-B899-4EB5-8913-B08FD7469B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6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95A30-B899-4EB5-8913-B08FD7469B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81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95A30-B899-4EB5-8913-B08FD7469B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:a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95A30-B899-4EB5-8913-B08FD7469B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02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95A30-B899-4EB5-8913-B08FD7469B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18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:a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95A30-B899-4EB5-8913-B08FD7469B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25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:a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95A30-B899-4EB5-8913-B08FD7469B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76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:a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95A30-B899-4EB5-8913-B08FD7469B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8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8/4/2024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9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8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1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8/4/2024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1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8/4/2024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5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8/4/2024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6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8/4/2024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9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8/4/2024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4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8/4/2024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051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2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5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-dem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agneskkoos.net/v-party-v-dem-data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white sky&#10;&#10;Description automatically generated">
            <a:extLst>
              <a:ext uri="{FF2B5EF4-FFF2-40B4-BE49-F238E27FC236}">
                <a16:creationId xmlns:a16="http://schemas.microsoft.com/office/drawing/2014/main" id="{53476AF4-9EEF-829F-8A4E-22CB50486E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8208" b="35542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314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682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992309-20E1-863F-DC2E-0825B775D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316" y="1348844"/>
            <a:ext cx="5409468" cy="304270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Supply-Side Anti-Pluralists</a:t>
            </a:r>
            <a:b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</a:t>
            </a:r>
            <a:b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Demand-Side Anti-Plutocrats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F8E80-8492-8939-3033-0D34F8178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316" y="4462818"/>
            <a:ext cx="5409468" cy="150125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Case of 21</a:t>
            </a:r>
            <a:r>
              <a:rPr lang="en-US" sz="2400" b="1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Century Populism</a:t>
            </a:r>
          </a:p>
          <a:p>
            <a:endParaRPr lang="en-US" b="1" dirty="0">
              <a:solidFill>
                <a:srgbClr val="2F549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Agnes K Koos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University of Nevada Reno (US)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EBA2-1749-CA90-99FC-519FA82A1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9248"/>
            <a:ext cx="12192000" cy="766563"/>
          </a:xfrm>
          <a:solidFill>
            <a:schemeClr val="bg1"/>
          </a:solidFill>
        </p:spPr>
        <p:txBody>
          <a:bodyPr/>
          <a:lstStyle/>
          <a:p>
            <a:pPr algn="r"/>
            <a:r>
              <a:rPr lang="en-US" dirty="0"/>
              <a:t>Abstract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(since the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Programme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omits them!)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FF1A6-955D-DE42-6091-676F82454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02" y="1256616"/>
            <a:ext cx="11843396" cy="516061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the time Huntington’s Third Wave and Fukuyama’s End of History were published, some signs of backlash to liberal democracy were already palpable in Europe. In the 21</a:t>
            </a:r>
            <a:r>
              <a:rPr lang="en-US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century, the literature on democratic decline exploded, and by the early 2020s, some datasets were also created. This paper summarizes contemporary views about populism and de-democratization and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defends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three claims that have abundant empirical support from the new datasets. The claims themselves are rooted in 20-21st century political science and many-century-old philosophical traditions. 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Populism is not simply anti-pluralism, and not the negative end of a pluralism-populism continuum; 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ii. Types of populism vary in history and also with the “host” ideology; the current democratic backsliding is associated with right-wing populism; 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iii. People’s experience of equality in their country affects receptivity to populist and anti-pluralist appeals: unequal countries have more anti-pluralism and populism.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57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EBA2-1749-CA90-99FC-519FA82A1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9248"/>
            <a:ext cx="12192000" cy="766563"/>
          </a:xfrm>
          <a:solidFill>
            <a:schemeClr val="bg1"/>
          </a:solidFill>
        </p:spPr>
        <p:txBody>
          <a:bodyPr/>
          <a:lstStyle/>
          <a:p>
            <a:pPr algn="r"/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FF1A6-955D-DE42-6091-676F82454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02" y="1177222"/>
            <a:ext cx="11843396" cy="5401530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Democratic backsliding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–A regime change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towards autocratic rule (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democratization, which peaked in the 1990s)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Within a country: democratic breakdown (e.g. junta) or gradual erosion of democracy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Worldwide: since 2010, more countries are “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autocratizing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than “democratizing” – all areas affected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(Hungary, Poland, Turkey, India, Brazil, Botswana, Mali, Benin, US) </a:t>
            </a:r>
          </a:p>
          <a:p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Symptom in focus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leaders coming into power through democratic means, and keeping in power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through subverting democratic institutions = the “</a:t>
            </a:r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anti-pluralists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- 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nti-pluralist (would-be) leaders come into, and keep in power through populist messages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- (would-be) leaders = supply-side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followers/voters = demand side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Literature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Democratic backsliding, populism, and anti-pluralism conceived as strongly associated phenomena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due to co-occurrence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Populism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Venerable past,  though significant changes of the notion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1940s-1960s: Mostly Latin-American left-wing leaders (Brazil’s Vargas, Argentina’s Peron)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1970-1980s: Mostly as economic policy bundle (vs neoliberal policy bundle) – to neoliberals,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any kind of redistributive “market-contrary” policy sounded as demagoguery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1990s: emergence of European right-wing nationalist populism (focusing on immigration)</a:t>
            </a: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W. A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Galston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Anti-Pluralism: The Populist Threat to Liberal Democracy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(Yale University Press, 2018); P. Norris and R. Inglehart, 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Cultural Backlash: Trump, Brexit, and Authoritarian Populism (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Cambridge University Press, 2019)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561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EBA2-1749-CA90-99FC-519FA82A1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9248"/>
            <a:ext cx="12192000" cy="766563"/>
          </a:xfrm>
          <a:solidFill>
            <a:schemeClr val="bg1"/>
          </a:solidFill>
        </p:spPr>
        <p:txBody>
          <a:bodyPr/>
          <a:lstStyle/>
          <a:p>
            <a:pPr algn="r"/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FF1A6-955D-DE42-6091-676F82454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641" y="1242926"/>
            <a:ext cx="11843396" cy="5431645"/>
          </a:xfrm>
        </p:spPr>
        <p:txBody>
          <a:bodyPr>
            <a:normAutofit/>
          </a:bodyPr>
          <a:lstStyle/>
          <a:p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Keywords: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Democratic backsliding; Populism; Anti-pluralism; Economic inequality; V-Dem data</a:t>
            </a:r>
          </a:p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0. Anti-pluralism ? = ? Anti-democracy, Anti-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democraticness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Un-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democraticness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Populism ? = ? Anti-pluralism 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Populism ? ≠ ? Anti-pluralism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ii. Populism ?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? Democratic backsliding (Does populism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cause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democratic backsliding?)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iii. Can we identify any social-structural causes of  democratic backsliding?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(“identify” ≈ empirically support)</a:t>
            </a:r>
            <a:b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– Conflicts with Modernization Theory (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Lipset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), Developmentalism (Inglehart)</a:t>
            </a:r>
          </a:p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Key ideas, becoming hypotheses to be tested:                 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   0.    Anti-pluralism = Attitude against current (mainly liberal) democratic arrangements and narratives</a:t>
            </a:r>
          </a:p>
          <a:p>
            <a:pPr marL="822960" indent="-400050">
              <a:buAutoNum type="romanLcPeriod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Populism is not simply anti-pluralism, and not the negative end of a pluralism-populism continuum; </a:t>
            </a:r>
          </a:p>
          <a:p>
            <a:pPr marL="822960" indent="-400050">
              <a:buAutoNum type="romanLcPeriod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Types of populism vary in history and also with the “host” ideology; the current democratic backsliding is associated with right-wing populism; </a:t>
            </a:r>
          </a:p>
          <a:p>
            <a:pPr marL="822960" indent="-400050">
              <a:buAutoNum type="romanLcPeriod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People’s experience of equality in their country affects receptivity to populist and anti-pluralist appeals.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1821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EBA2-1749-CA90-99FC-519FA82A1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9248"/>
            <a:ext cx="12192000" cy="766563"/>
          </a:xfrm>
          <a:solidFill>
            <a:schemeClr val="bg1"/>
          </a:solidFill>
        </p:spPr>
        <p:txBody>
          <a:bodyPr/>
          <a:lstStyle/>
          <a:p>
            <a:pPr algn="r"/>
            <a:r>
              <a:rPr lang="en-US" dirty="0"/>
              <a:t>More on Hypotheses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FF1A6-955D-DE42-6091-676F82454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641" y="1242926"/>
            <a:ext cx="11843396" cy="5431645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preliminary, notion-clarifying hypotheses (– the “Context” justifies their inclusion)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They were spelled out AS hypotheses and not only as introductory terminology definition because the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V-Dem data may support the meanings/ interpretations that I chose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hypothesis: relating (economic) inequality and the quality of democracy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First unorthodoxy: looking for social-structural causes, not only cultural (= sum of individual attitudes,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such as post-materialism, anti-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immigrationism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Second unorthodoxy: emphasis on economic inequality (social and political may be closer in a funnel of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causality; e.g. political inequality between the rich buying politicians and the marginalized not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having access to polls)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Yet here the project is anchored in philosophical traditions: Aristotle, Rawls, Luis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Villoro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Third unorthodoxy: the causal link between inequality and democratic backsliding is spelled out as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experience, not as a state-of-affairs, an attribute, or a condition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(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Partly, limitation of the “measurable”: previous attempts to pinpoint the social groups most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likely to turn against the existing democratic institutions didn’t produce very convincing findings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(ii) Partly, humans may learn from the experience of others, as well, and act upon the lessons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they learned from others (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seeing several examples of downward mobility)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Fourth unorthodoxy – not fully endorsed and supported: supply side may also be influenced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58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EBA2-1749-CA90-99FC-519FA82A1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9248"/>
            <a:ext cx="12192000" cy="766563"/>
          </a:xfrm>
          <a:solidFill>
            <a:schemeClr val="bg1"/>
          </a:solidFill>
        </p:spPr>
        <p:txBody>
          <a:bodyPr/>
          <a:lstStyle/>
          <a:p>
            <a:pPr algn="r"/>
            <a:r>
              <a:rPr lang="en-US" dirty="0"/>
              <a:t>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FF1A6-955D-DE42-6091-676F82454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4" y="1242926"/>
            <a:ext cx="12062415" cy="5615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Source: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https://v-dem.net/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Varieties of Democracy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of the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Gothenburg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country-level and party-level datasets, based on expert ratings (est. 2014)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Method: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creating country-level indicators out of the party-level ratings, by factoring in the parties’ vote/seat  share at several elections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visualization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https://agneskkoos.net/v-party-v-dem-data/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[personal website]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C3DE326-9F0E-068E-E5AF-75CA76668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903" y="2863659"/>
            <a:ext cx="5943600" cy="39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44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EBA2-1749-CA90-99FC-519FA82A1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9248"/>
            <a:ext cx="12192000" cy="766563"/>
          </a:xfrm>
          <a:solidFill>
            <a:schemeClr val="bg1"/>
          </a:solidFill>
        </p:spPr>
        <p:txBody>
          <a:bodyPr/>
          <a:lstStyle/>
          <a:p>
            <a:pPr algn="r"/>
            <a:r>
              <a:rPr lang="en-US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FF1A6-955D-DE42-6091-676F82454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641" y="1242927"/>
            <a:ext cx="11843396" cy="2140834"/>
          </a:xfrm>
        </p:spPr>
        <p:txBody>
          <a:bodyPr>
            <a:normAutofit/>
          </a:bodyPr>
          <a:lstStyle/>
          <a:p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6073CD-829D-ABC9-72B1-9B57EDF17EF0}"/>
              </a:ext>
            </a:extLst>
          </p:cNvPr>
          <p:cNvSpPr txBox="1"/>
          <p:nvPr/>
        </p:nvSpPr>
        <p:spPr>
          <a:xfrm>
            <a:off x="131411" y="1199123"/>
            <a:ext cx="119912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Evidence that anti-pluralism and populism are distinct constructs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temporal trends, as charted in the dashboards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correlations between them and their correlations with other phenomena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principal component analysis shows them loading on distinct factors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ii. Evidence that current democratic backsliding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mostly tied to right-wing populism and anti-pluralism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temporal trends as charted in the dashboards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decade averages (for 1960s through 2010s) calculated, compared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iii. Evidence that the country’s economic inequality is positively related to the chances of anti-pluralist and populist politics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correlation matrix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principal component analysis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regression models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Notes: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Anti-pluralism is much more strongly associated with the inequality indicators than populism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In developed countries, populism associated with Left, anti-pluralism associated with Right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Dynamics: economically challenged or threatened people vote for anti-pluralists, who bring in right-wing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anti-welfare policies, further increasing inequality – look like a downward spiral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49527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EBA2-1749-CA90-99FC-519FA82A1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9248"/>
            <a:ext cx="12192000" cy="766563"/>
          </a:xfrm>
          <a:solidFill>
            <a:schemeClr val="bg1"/>
          </a:solidFill>
        </p:spPr>
        <p:txBody>
          <a:bodyPr/>
          <a:lstStyle/>
          <a:p>
            <a:pPr algn="r"/>
            <a:r>
              <a:rPr lang="en-US" dirty="0"/>
              <a:t>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CE0A0-F12F-B1CB-9806-5F3934746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2" y="1160795"/>
            <a:ext cx="11290376" cy="550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86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EBA2-1749-CA90-99FC-519FA82A1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9248"/>
            <a:ext cx="12192000" cy="766563"/>
          </a:xfrm>
          <a:solidFill>
            <a:schemeClr val="bg1"/>
          </a:solidFill>
        </p:spPr>
        <p:txBody>
          <a:bodyPr/>
          <a:lstStyle/>
          <a:p>
            <a:pPr algn="r"/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FF1A6-955D-DE42-6091-676F82454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641" y="1242927"/>
            <a:ext cx="11843396" cy="2140834"/>
          </a:xfrm>
        </p:spPr>
        <p:txBody>
          <a:bodyPr>
            <a:normAutofit/>
          </a:bodyPr>
          <a:lstStyle/>
          <a:p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6073CD-829D-ABC9-72B1-9B57EDF17EF0}"/>
              </a:ext>
            </a:extLst>
          </p:cNvPr>
          <p:cNvSpPr txBox="1"/>
          <p:nvPr/>
        </p:nvSpPr>
        <p:spPr>
          <a:xfrm>
            <a:off x="114984" y="1199123"/>
            <a:ext cx="119638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Democratic backsliding, as erosion of democracy, is a problem of the developed countries that used to get high scores on their democratic-ness; “Anti-pluralism” was coined to describe the attitudes driving this phenomenon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Populism is multi-faceted, historically changing, and contextually changing (depending on its host ideology) – only certain types of populism (right-wing) can be associated with democratic backsliding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 association between anti-pluralism and nationalism in some countries – may be because nationalism is a substitute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vanishing self-respect of the economically challenged and threatened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economic inequality has an impact on the quality of democracy, political institutions in themselves cannot guarantee the democratic-ness of a country – democracy “takes a village”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Possibility of a self-sustaining downward spiral (vicious circle) of inequality and de-democratization, because the anti-pluralists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introduce neoliberal, anti-redistribution policies (though they practice some clientelism)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23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1356</Words>
  <Application>Microsoft Office PowerPoint</Application>
  <PresentationFormat>Widescreen</PresentationFormat>
  <Paragraphs>72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Calibri</vt:lpstr>
      <vt:lpstr>Century Gothic</vt:lpstr>
      <vt:lpstr>Garamond</vt:lpstr>
      <vt:lpstr>Gill Sans MT</vt:lpstr>
      <vt:lpstr>SavonVTI</vt:lpstr>
      <vt:lpstr>Supply-Side Anti-Pluralists  and  Demand-Side Anti-Plutocrats</vt:lpstr>
      <vt:lpstr>Abstract (since the Programme omits them!)</vt:lpstr>
      <vt:lpstr>Context</vt:lpstr>
      <vt:lpstr>Questions</vt:lpstr>
      <vt:lpstr>More on Hypotheses </vt:lpstr>
      <vt:lpstr>Data </vt:lpstr>
      <vt:lpstr>Findings</vt:lpstr>
      <vt:lpstr>Example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Agnes K Koos</dc:creator>
  <cp:lastModifiedBy>Agnes K Koos</cp:lastModifiedBy>
  <cp:revision>40</cp:revision>
  <dcterms:created xsi:type="dcterms:W3CDTF">2024-07-29T03:17:08Z</dcterms:created>
  <dcterms:modified xsi:type="dcterms:W3CDTF">2024-08-04T14:21:39Z</dcterms:modified>
</cp:coreProperties>
</file>